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1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F5619FD2-07FF-4651-89D3-251339F5B98D}" type="datetimeFigureOut">
              <a:rPr lang="fa-IR" smtClean="0"/>
              <a:t>12/29/1435</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fa-I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312FF120-1347-4774-820A-DE15338379BF}" type="slidenum">
              <a:rPr lang="fa-IR" smtClean="0"/>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5619FD2-07FF-4651-89D3-251339F5B98D}" type="datetimeFigureOut">
              <a:rPr lang="fa-IR" smtClean="0"/>
              <a:t>12/29/1435</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312FF120-1347-4774-820A-DE15338379BF}" type="slidenum">
              <a:rPr lang="fa-IR" smtClean="0"/>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5619FD2-07FF-4651-89D3-251339F5B98D}" type="datetimeFigureOut">
              <a:rPr lang="fa-IR" smtClean="0"/>
              <a:t>12/29/1435</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312FF120-1347-4774-820A-DE15338379BF}" type="slidenum">
              <a:rPr lang="fa-IR" smtClean="0"/>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5619FD2-07FF-4651-89D3-251339F5B98D}" type="datetimeFigureOut">
              <a:rPr lang="fa-IR" smtClean="0"/>
              <a:t>12/29/1435</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312FF120-1347-4774-820A-DE15338379BF}" type="slidenum">
              <a:rPr lang="fa-IR" smtClean="0"/>
              <a:t>‹#›</a:t>
            </a:fld>
            <a:endParaRPr lang="fa-I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F5619FD2-07FF-4651-89D3-251339F5B98D}" type="datetimeFigureOut">
              <a:rPr lang="fa-IR" smtClean="0"/>
              <a:t>12/29/1435</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312FF120-1347-4774-820A-DE15338379BF}" type="slidenum">
              <a:rPr lang="fa-IR" smtClean="0"/>
              <a:t>‹#›</a:t>
            </a:fld>
            <a:endParaRPr lang="fa-I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5619FD2-07FF-4651-89D3-251339F5B98D}" type="datetimeFigureOut">
              <a:rPr lang="fa-IR" smtClean="0"/>
              <a:t>12/29/1435</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p:txBody>
          <a:bodyPr/>
          <a:lstStyle>
            <a:extLst/>
          </a:lstStyle>
          <a:p>
            <a:fld id="{312FF120-1347-4774-820A-DE15338379BF}" type="slidenum">
              <a:rPr lang="fa-IR" smtClean="0"/>
              <a:t>‹#›</a:t>
            </a:fld>
            <a:endParaRPr lang="fa-I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5619FD2-07FF-4651-89D3-251339F5B98D}" type="datetimeFigureOut">
              <a:rPr lang="fa-IR" smtClean="0"/>
              <a:t>12/29/1435</a:t>
            </a:fld>
            <a:endParaRPr lang="fa-IR"/>
          </a:p>
        </p:txBody>
      </p:sp>
      <p:sp>
        <p:nvSpPr>
          <p:cNvPr id="8" name="Footer Placeholder 7"/>
          <p:cNvSpPr>
            <a:spLocks noGrp="1"/>
          </p:cNvSpPr>
          <p:nvPr>
            <p:ph type="ftr" sz="quarter" idx="11"/>
          </p:nvPr>
        </p:nvSpPr>
        <p:spPr/>
        <p:txBody>
          <a:bodyPr/>
          <a:lstStyle>
            <a:extLst/>
          </a:lstStyle>
          <a:p>
            <a:endParaRPr lang="fa-IR"/>
          </a:p>
        </p:txBody>
      </p:sp>
      <p:sp>
        <p:nvSpPr>
          <p:cNvPr id="9" name="Slide Number Placeholder 8"/>
          <p:cNvSpPr>
            <a:spLocks noGrp="1"/>
          </p:cNvSpPr>
          <p:nvPr>
            <p:ph type="sldNum" sz="quarter" idx="12"/>
          </p:nvPr>
        </p:nvSpPr>
        <p:spPr/>
        <p:txBody>
          <a:bodyPr/>
          <a:lstStyle>
            <a:extLst/>
          </a:lstStyle>
          <a:p>
            <a:fld id="{312FF120-1347-4774-820A-DE15338379BF}" type="slidenum">
              <a:rPr lang="fa-IR" smtClean="0"/>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F5619FD2-07FF-4651-89D3-251339F5B98D}" type="datetimeFigureOut">
              <a:rPr lang="fa-IR" smtClean="0"/>
              <a:t>12/29/1435</a:t>
            </a:fld>
            <a:endParaRPr lang="fa-IR"/>
          </a:p>
        </p:txBody>
      </p:sp>
      <p:sp>
        <p:nvSpPr>
          <p:cNvPr id="4" name="Footer Placeholder 3"/>
          <p:cNvSpPr>
            <a:spLocks noGrp="1"/>
          </p:cNvSpPr>
          <p:nvPr>
            <p:ph type="ftr" sz="quarter" idx="11"/>
          </p:nvPr>
        </p:nvSpPr>
        <p:spPr/>
        <p:txBody>
          <a:bodyPr/>
          <a:lstStyle>
            <a:extLst/>
          </a:lstStyle>
          <a:p>
            <a:endParaRPr lang="fa-IR"/>
          </a:p>
        </p:txBody>
      </p:sp>
      <p:sp>
        <p:nvSpPr>
          <p:cNvPr id="5" name="Slide Number Placeholder 4"/>
          <p:cNvSpPr>
            <a:spLocks noGrp="1"/>
          </p:cNvSpPr>
          <p:nvPr>
            <p:ph type="sldNum" sz="quarter" idx="12"/>
          </p:nvPr>
        </p:nvSpPr>
        <p:spPr/>
        <p:txBody>
          <a:bodyPr/>
          <a:lstStyle>
            <a:extLst/>
          </a:lstStyle>
          <a:p>
            <a:fld id="{312FF120-1347-4774-820A-DE15338379BF}" type="slidenum">
              <a:rPr lang="fa-IR" smtClean="0"/>
              <a:t>‹#›</a:t>
            </a:fld>
            <a:endParaRPr lang="fa-I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F5619FD2-07FF-4651-89D3-251339F5B98D}" type="datetimeFigureOut">
              <a:rPr lang="fa-IR" smtClean="0"/>
              <a:t>12/29/1435</a:t>
            </a:fld>
            <a:endParaRPr lang="fa-IR"/>
          </a:p>
        </p:txBody>
      </p:sp>
      <p:sp>
        <p:nvSpPr>
          <p:cNvPr id="3" name="Footer Placeholder 2"/>
          <p:cNvSpPr>
            <a:spLocks noGrp="1"/>
          </p:cNvSpPr>
          <p:nvPr>
            <p:ph type="ftr" sz="quarter" idx="11"/>
          </p:nvPr>
        </p:nvSpPr>
        <p:spPr/>
        <p:txBody>
          <a:bodyPr/>
          <a:lstStyle>
            <a:extLst/>
          </a:lstStyle>
          <a:p>
            <a:endParaRPr lang="fa-IR"/>
          </a:p>
        </p:txBody>
      </p:sp>
      <p:sp>
        <p:nvSpPr>
          <p:cNvPr id="4" name="Slide Number Placeholder 3"/>
          <p:cNvSpPr>
            <a:spLocks noGrp="1"/>
          </p:cNvSpPr>
          <p:nvPr>
            <p:ph type="sldNum" sz="quarter" idx="12"/>
          </p:nvPr>
        </p:nvSpPr>
        <p:spPr/>
        <p:txBody>
          <a:bodyPr/>
          <a:lstStyle>
            <a:extLst/>
          </a:lstStyle>
          <a:p>
            <a:fld id="{312FF120-1347-4774-820A-DE15338379BF}" type="slidenum">
              <a:rPr lang="fa-IR" smtClean="0"/>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F5619FD2-07FF-4651-89D3-251339F5B98D}" type="datetimeFigureOut">
              <a:rPr lang="fa-IR" smtClean="0"/>
              <a:t>12/29/1435</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p:txBody>
          <a:bodyPr/>
          <a:lstStyle>
            <a:extLst/>
          </a:lstStyle>
          <a:p>
            <a:fld id="{312FF120-1347-4774-820A-DE15338379BF}" type="slidenum">
              <a:rPr lang="fa-IR" smtClean="0"/>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F5619FD2-07FF-4651-89D3-251339F5B98D}" type="datetimeFigureOut">
              <a:rPr lang="fa-IR" smtClean="0"/>
              <a:t>12/29/1435</a:t>
            </a:fld>
            <a:endParaRPr lang="fa-I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a-I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312FF120-1347-4774-820A-DE15338379BF}" type="slidenum">
              <a:rPr lang="fa-IR" smtClean="0"/>
              <a:t>‹#›</a:t>
            </a:fld>
            <a:endParaRPr lang="fa-I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F5619FD2-07FF-4651-89D3-251339F5B98D}" type="datetimeFigureOut">
              <a:rPr lang="fa-IR" smtClean="0"/>
              <a:t>12/29/1435</a:t>
            </a:fld>
            <a:endParaRPr lang="fa-I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fa-I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312FF120-1347-4774-820A-DE15338379BF}" type="slidenum">
              <a:rPr lang="fa-IR" smtClean="0"/>
              <a:t>‹#›</a:t>
            </a:fld>
            <a:endParaRPr lang="fa-I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116632"/>
            <a:ext cx="7772400" cy="1470025"/>
          </a:xfrm>
          <a:blipFill>
            <a:blip r:embed="rId2"/>
            <a:tile tx="0" ty="0" sx="100000" sy="100000" flip="none" algn="tl"/>
          </a:blipFill>
        </p:spPr>
        <p:txBody>
          <a:bodyPr/>
          <a:lstStyle/>
          <a:p>
            <a:r>
              <a:rPr lang="fa-IR" b="1" u="sng" dirty="0"/>
              <a:t>جایگاه محتوا در نظام آموزشی</a:t>
            </a:r>
            <a:endParaRPr lang="fa-IR" dirty="0"/>
          </a:p>
        </p:txBody>
      </p:sp>
      <p:sp>
        <p:nvSpPr>
          <p:cNvPr id="3" name="Subtitle 2"/>
          <p:cNvSpPr>
            <a:spLocks noGrp="1"/>
          </p:cNvSpPr>
          <p:nvPr>
            <p:ph type="subTitle" idx="1"/>
          </p:nvPr>
        </p:nvSpPr>
        <p:spPr>
          <a:xfrm>
            <a:off x="755576" y="1844824"/>
            <a:ext cx="7992888" cy="3816424"/>
          </a:xfrm>
        </p:spPr>
        <p:txBody>
          <a:bodyPr>
            <a:normAutofit/>
          </a:bodyPr>
          <a:lstStyle/>
          <a:p>
            <a:pPr algn="r"/>
            <a:r>
              <a:rPr lang="fa-IR" dirty="0"/>
              <a:t>نظام آموزشی یک مجموعه پیچیده و به هم وابسته ای است که در آن اجزاء متشکله و زیر نظام ها به گونه ای سازمان یافته اند تا در اثر تعامل مداوم هدفهای از پیش تعیین شده آموزشی را تحقق بخشند.</a:t>
            </a:r>
            <a:endParaRPr lang="en-US" dirty="0"/>
          </a:p>
          <a:p>
            <a:pPr algn="r"/>
            <a:r>
              <a:rPr lang="fa-IR" dirty="0"/>
              <a:t>برای اینکه نظام آموزشی بتواند به درستی هدف های مشخص شده را تحقق بخشد باید برای آن برنامه ریزی نمود.</a:t>
            </a:r>
          </a:p>
        </p:txBody>
      </p:sp>
    </p:spTree>
    <p:extLst>
      <p:ext uri="{BB962C8B-B14F-4D97-AF65-F5344CB8AC3E}">
        <p14:creationId xmlns:p14="http://schemas.microsoft.com/office/powerpoint/2010/main" val="102036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147248" cy="5721499"/>
          </a:xfrm>
        </p:spPr>
        <p:txBody>
          <a:bodyPr>
            <a:normAutofit/>
          </a:bodyPr>
          <a:lstStyle/>
          <a:p>
            <a:r>
              <a:rPr lang="fa-IR" sz="3600" dirty="0"/>
              <a:t>در نظام هاي آموزشي متمركز نظير ايران معمولا محتوا در قالب كتب درسي ارائه مي شود و كتاب محور آموزش و يادگيري است و به همين اعتبار فقدان آن موجب سرگرداني مربي و فراگير مي شود بويژه كه ارزشيابي از ميزان يادگيري در چنين شرايطي اغلب موكول به محتواي كتاب است و شايد بي دليل نباشد كه چنين نظام هاي آموزشي را كتاب محور مي نامند </a:t>
            </a:r>
          </a:p>
        </p:txBody>
      </p:sp>
    </p:spTree>
    <p:extLst>
      <p:ext uri="{BB962C8B-B14F-4D97-AF65-F5344CB8AC3E}">
        <p14:creationId xmlns:p14="http://schemas.microsoft.com/office/powerpoint/2010/main" val="2816827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sz="4000" dirty="0"/>
              <a:t>محتوای برنامه‌ی درسی در بین عناصر و مولفه‌های نظام آموزشی از جایگاه و اهمیت خاصی برخوردار است. از طریق محتواست که نظام آموزشی به طور مستقیم با شخصیت متربیان مرتبط می‌شود و آثار گوناگونی در روح و روان آنان بر جا می‌گذارد</a:t>
            </a:r>
          </a:p>
        </p:txBody>
      </p:sp>
      <p:sp>
        <p:nvSpPr>
          <p:cNvPr id="2" name="Title 1"/>
          <p:cNvSpPr>
            <a:spLocks noGrp="1"/>
          </p:cNvSpPr>
          <p:nvPr>
            <p:ph type="title"/>
          </p:nvPr>
        </p:nvSpPr>
        <p:spPr>
          <a:pattFill prst="dashVert">
            <a:fgClr>
              <a:schemeClr val="tx2"/>
            </a:fgClr>
            <a:bgClr>
              <a:schemeClr val="bg2">
                <a:lumMod val="75000"/>
              </a:schemeClr>
            </a:bgClr>
          </a:pattFill>
        </p:spPr>
        <p:txBody>
          <a:bodyPr>
            <a:normAutofit/>
          </a:bodyPr>
          <a:lstStyle/>
          <a:p>
            <a:pPr algn="ctr"/>
            <a:r>
              <a:rPr lang="fa-IR" b="1" u="sng" dirty="0"/>
              <a:t>اهمیت محتوا در فرایند آموزش</a:t>
            </a:r>
            <a:endParaRPr lang="fa-IR" dirty="0"/>
          </a:p>
        </p:txBody>
      </p:sp>
    </p:spTree>
    <p:extLst>
      <p:ext uri="{BB962C8B-B14F-4D97-AF65-F5344CB8AC3E}">
        <p14:creationId xmlns:p14="http://schemas.microsoft.com/office/powerpoint/2010/main" val="27574707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91264" cy="5865515"/>
          </a:xfrm>
        </p:spPr>
        <p:txBody>
          <a:bodyPr>
            <a:normAutofit lnSpcReduction="10000"/>
          </a:bodyPr>
          <a:lstStyle/>
          <a:p>
            <a:r>
              <a:rPr lang="fa-IR" sz="4000" dirty="0"/>
              <a:t>این عنصر به دلیل ویژگی‌ها و ماهیت خود از دیدگاه‌های فلسفی و باورهای مختلف اثر می‌پذیرد و هر دیدگاه فلسفی می‌تواند به آن جهت خاصی ‌بخشد، به همین دلیل تعیین سیاست‌های کلی و اصول مبنایی انتخاب محتوا در برنامه‌های درسی نظام آموزشی کشور بر اساس مبانی ضرورت پیدا می‌کند و کم توجهی به آن، محتوا و در نتیجه متربیان را از جهت‌گیری‌های اصلی نظام تعلیم و تربیت رسمی کشور دور می‌سازد</a:t>
            </a:r>
            <a:r>
              <a:rPr lang="fa-IR" dirty="0"/>
              <a:t>.</a:t>
            </a:r>
          </a:p>
        </p:txBody>
      </p:sp>
    </p:spTree>
    <p:extLst>
      <p:ext uri="{BB962C8B-B14F-4D97-AF65-F5344CB8AC3E}">
        <p14:creationId xmlns:p14="http://schemas.microsoft.com/office/powerpoint/2010/main" val="11949558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fa-IR" sz="7200" b="1" u="sng" dirty="0"/>
              <a:t>معيارهاي انتخاب محتوا</a:t>
            </a:r>
            <a:endParaRPr lang="fa-IR" sz="7200" dirty="0"/>
          </a:p>
        </p:txBody>
      </p:sp>
      <p:sp>
        <p:nvSpPr>
          <p:cNvPr id="2" name="Title 1"/>
          <p:cNvSpPr>
            <a:spLocks noGrp="1"/>
          </p:cNvSpPr>
          <p:nvPr>
            <p:ph type="title"/>
          </p:nvPr>
        </p:nvSpPr>
        <p:spPr/>
        <p:txBody>
          <a:bodyPr/>
          <a:lstStyle/>
          <a:p>
            <a:pPr algn="ctr"/>
            <a:r>
              <a:rPr lang="fa-IR" dirty="0" smtClean="0"/>
              <a:t>موضوع هفته آینده</a:t>
            </a:r>
            <a:endParaRPr lang="fa-IR" dirty="0"/>
          </a:p>
        </p:txBody>
      </p:sp>
    </p:spTree>
    <p:extLst>
      <p:ext uri="{BB962C8B-B14F-4D97-AF65-F5344CB8AC3E}">
        <p14:creationId xmlns:p14="http://schemas.microsoft.com/office/powerpoint/2010/main" val="4070937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507288" cy="4525963"/>
          </a:xfrm>
        </p:spPr>
        <p:txBody>
          <a:bodyPr>
            <a:noAutofit/>
          </a:bodyPr>
          <a:lstStyle/>
          <a:p>
            <a:r>
              <a:rPr lang="fa-IR" sz="4000" dirty="0"/>
              <a:t>راه و روشي براي هدايت منظم فعاليت‌هاي انساني براي اهداف و مقاصد مشخصي است و به تعبيري ديگر نقشه راه براي رسيدن به مقصود و جهت‌گيري منطقي براي فعاليت‌هاست. منطقاًَ لازم است از نيازها و انتظارات، شرايط و امكانات، منابع و تجهيزات و همچنين موانع و محدوديت‌ها اطلاعات جامع و دقيقي جمع‌آوري كنيم</a:t>
            </a:r>
          </a:p>
        </p:txBody>
      </p:sp>
      <p:sp>
        <p:nvSpPr>
          <p:cNvPr id="2" name="Title 1"/>
          <p:cNvSpPr>
            <a:spLocks noGrp="1"/>
          </p:cNvSpPr>
          <p:nvPr>
            <p:ph type="title"/>
          </p:nvPr>
        </p:nvSpPr>
        <p:spPr>
          <a:pattFill prst="pct25">
            <a:fgClr>
              <a:srgbClr val="FF0000"/>
            </a:fgClr>
            <a:bgClr>
              <a:schemeClr val="bg1"/>
            </a:bgClr>
          </a:pattFill>
        </p:spPr>
        <p:txBody>
          <a:bodyPr/>
          <a:lstStyle/>
          <a:p>
            <a:pPr algn="ctr"/>
            <a:r>
              <a:rPr lang="fa-IR" dirty="0" smtClean="0"/>
              <a:t> تعریف برنامه‌ريزي</a:t>
            </a:r>
            <a:endParaRPr lang="fa-IR" dirty="0"/>
          </a:p>
        </p:txBody>
      </p:sp>
    </p:spTree>
    <p:extLst>
      <p:ext uri="{BB962C8B-B14F-4D97-AF65-F5344CB8AC3E}">
        <p14:creationId xmlns:p14="http://schemas.microsoft.com/office/powerpoint/2010/main" val="20977258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sz="4000" dirty="0"/>
              <a:t>در معنای وسیع آن عبارت است از فرایند اتخاذ مجموعه ای از تصمیمات برای انجام اقدامات مربوط به امور اموزشی در آینده.برنامه ریزی آموزشی شامل کاربرد منظم روش های تحلیلی در مورد هر یک از اجرای نظام آموزشی بوده و هدف آن استقرار یک نظام آموزشی کارآمد است.</a:t>
            </a:r>
          </a:p>
        </p:txBody>
      </p:sp>
      <p:sp>
        <p:nvSpPr>
          <p:cNvPr id="2" name="Title 1"/>
          <p:cNvSpPr>
            <a:spLocks noGrp="1"/>
          </p:cNvSpPr>
          <p:nvPr>
            <p:ph type="title"/>
          </p:nvPr>
        </p:nvSpPr>
        <p:spPr>
          <a:pattFill prst="horzBrick">
            <a:fgClr>
              <a:srgbClr val="FF0000"/>
            </a:fgClr>
            <a:bgClr>
              <a:schemeClr val="bg1"/>
            </a:bgClr>
          </a:pattFill>
        </p:spPr>
        <p:txBody>
          <a:bodyPr/>
          <a:lstStyle/>
          <a:p>
            <a:pPr algn="ctr"/>
            <a:r>
              <a:rPr lang="fa-IR" dirty="0" smtClean="0"/>
              <a:t> تعریف برنامه </a:t>
            </a:r>
            <a:r>
              <a:rPr lang="fa-IR" dirty="0"/>
              <a:t>ریزی آموزشی</a:t>
            </a:r>
          </a:p>
        </p:txBody>
      </p:sp>
    </p:spTree>
    <p:extLst>
      <p:ext uri="{BB962C8B-B14F-4D97-AF65-F5344CB8AC3E}">
        <p14:creationId xmlns:p14="http://schemas.microsoft.com/office/powerpoint/2010/main" val="41414142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fa-IR" sz="4400" dirty="0"/>
              <a:t>بعنوان جزیی از فعالیت های مربوط به برنامه ریزی آموزشی محسوب می شود. برنامه ریزی درسی عبارت است از برنامه ریزی فعالیت های یاددهی ، یادگیری به منظور ایجاد تغییرات مطلوب در رفتار یادگیرنده و ارزیابی میزان تحقق این تغییرات.</a:t>
            </a:r>
            <a:endParaRPr lang="en-US" sz="4400" dirty="0"/>
          </a:p>
          <a:p>
            <a:endParaRPr lang="fa-IR" sz="4400" dirty="0"/>
          </a:p>
        </p:txBody>
      </p:sp>
      <p:sp>
        <p:nvSpPr>
          <p:cNvPr id="2" name="Title 1"/>
          <p:cNvSpPr>
            <a:spLocks noGrp="1"/>
          </p:cNvSpPr>
          <p:nvPr>
            <p:ph type="title"/>
          </p:nvPr>
        </p:nvSpPr>
        <p:spPr>
          <a:gradFill>
            <a:gsLst>
              <a:gs pos="0">
                <a:schemeClr val="accent1">
                  <a:tint val="66000"/>
                  <a:satMod val="160000"/>
                </a:schemeClr>
              </a:gs>
              <a:gs pos="62000">
                <a:schemeClr val="accent1">
                  <a:tint val="44500"/>
                  <a:satMod val="160000"/>
                </a:schemeClr>
              </a:gs>
              <a:gs pos="100000">
                <a:schemeClr val="accent1">
                  <a:tint val="23500"/>
                  <a:satMod val="160000"/>
                </a:schemeClr>
              </a:gs>
            </a:gsLst>
            <a:lin ang="5400000" scaled="0"/>
          </a:gradFill>
        </p:spPr>
        <p:txBody>
          <a:bodyPr/>
          <a:lstStyle/>
          <a:p>
            <a:pPr algn="ctr"/>
            <a:r>
              <a:rPr lang="fa-IR" dirty="0" smtClean="0"/>
              <a:t> تعریف برنامه </a:t>
            </a:r>
            <a:r>
              <a:rPr lang="fa-IR" dirty="0"/>
              <a:t>ریزی درسی</a:t>
            </a:r>
          </a:p>
        </p:txBody>
      </p:sp>
    </p:spTree>
    <p:extLst>
      <p:ext uri="{BB962C8B-B14F-4D97-AF65-F5344CB8AC3E}">
        <p14:creationId xmlns:p14="http://schemas.microsoft.com/office/powerpoint/2010/main" val="2760996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حيطه كار برنامه‌ريزي درسی در تهيه و تدوين محتواي آموزشي براي فراهم‌ آوردن زمينه و امكانات لازم براي برآورده شدن انتظارات آموزشي، يا برون‌داده‌هاي نظام برنامه‌ريزي آموزشي است. از طريق مجموعه فعاليت‌هاي هدفدار و مبتني بر نياز و متكي بر روش‌هاي مناسب است كه مي‌توان به نظريات و نقشه مشخص شده در برنامه‌ آموزشي (طي فرايند برنامه‌ريزي آموزشي) جامه عمل پوشاند</a:t>
            </a:r>
          </a:p>
        </p:txBody>
      </p:sp>
      <p:sp>
        <p:nvSpPr>
          <p:cNvPr id="2" name="Title 1"/>
          <p:cNvSpPr>
            <a:spLocks noGrp="1"/>
          </p:cNvSpPr>
          <p:nvPr>
            <p:ph type="title"/>
          </p:nvPr>
        </p:nvSpPr>
        <p:spPr/>
        <p:txBody>
          <a:bodyPr/>
          <a:lstStyle/>
          <a:p>
            <a:r>
              <a:rPr lang="fa-IR" dirty="0" smtClean="0"/>
              <a:t>وظیفه </a:t>
            </a:r>
            <a:r>
              <a:rPr lang="fa-IR" dirty="0" smtClean="0"/>
              <a:t>برنامه ریزی درسی</a:t>
            </a:r>
            <a:endParaRPr lang="fa-IR" dirty="0"/>
          </a:p>
        </p:txBody>
      </p:sp>
    </p:spTree>
    <p:extLst>
      <p:ext uri="{BB962C8B-B14F-4D97-AF65-F5344CB8AC3E}">
        <p14:creationId xmlns:p14="http://schemas.microsoft.com/office/powerpoint/2010/main" val="625446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a:t>اين مجموعه فعاليت‌هاي هدفدار و نظام‌مند و روش‌مدار، خود، طي يك فرايند منطقي و منظم علمي، چارچوب محتواي آموزش در سطح برنامه‌هاي خرد و كلان آموزشي را طرح‌ريزي مي‌كند و چگونگي سازمان‌بندي محتوا را براي تحقق اهداف مشخص تعيين مي‌كند. بديهي است كه برنامه‌ريزي درسي در سطح كلان (يعني دوره‌ها و پايه‌هاي تحصيلي) تا سطح خرد (يعني يك ماده درسي خاص) نيز داراي چنين چارچوبي است.</a:t>
            </a:r>
          </a:p>
        </p:txBody>
      </p:sp>
      <p:sp>
        <p:nvSpPr>
          <p:cNvPr id="2" name="Title 1"/>
          <p:cNvSpPr>
            <a:spLocks noGrp="1"/>
          </p:cNvSpPr>
          <p:nvPr>
            <p:ph type="title"/>
          </p:nvPr>
        </p:nvSpPr>
        <p:spPr>
          <a:blipFill>
            <a:blip r:embed="rId2"/>
            <a:tile tx="0" ty="0" sx="100000" sy="100000" flip="none" algn="tl"/>
          </a:blipFill>
        </p:spPr>
        <p:txBody>
          <a:bodyPr/>
          <a:lstStyle/>
          <a:p>
            <a:pPr algn="ctr"/>
            <a:r>
              <a:rPr lang="fa-IR" dirty="0" smtClean="0"/>
              <a:t> اهمیت برنامه ریزی درسی</a:t>
            </a:r>
            <a:endParaRPr lang="fa-IR" dirty="0"/>
          </a:p>
        </p:txBody>
      </p:sp>
    </p:spTree>
    <p:extLst>
      <p:ext uri="{BB962C8B-B14F-4D97-AF65-F5344CB8AC3E}">
        <p14:creationId xmlns:p14="http://schemas.microsoft.com/office/powerpoint/2010/main" val="999039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sz="4800" dirty="0"/>
              <a:t>چهار عنصر اساسي </a:t>
            </a:r>
            <a:endParaRPr lang="fa-IR" sz="4800" dirty="0" smtClean="0"/>
          </a:p>
          <a:p>
            <a:r>
              <a:rPr lang="fa-IR" sz="4800" dirty="0" smtClean="0"/>
              <a:t>1- هدف</a:t>
            </a:r>
          </a:p>
          <a:p>
            <a:r>
              <a:rPr lang="fa-IR" sz="4800" dirty="0" smtClean="0"/>
              <a:t>2-محتوا</a:t>
            </a:r>
          </a:p>
          <a:p>
            <a:r>
              <a:rPr lang="fa-IR" sz="4800" dirty="0" smtClean="0"/>
              <a:t>3- روش</a:t>
            </a:r>
          </a:p>
          <a:p>
            <a:r>
              <a:rPr lang="fa-IR" sz="4800" dirty="0"/>
              <a:t>4</a:t>
            </a:r>
            <a:r>
              <a:rPr lang="fa-IR" sz="4800" dirty="0" smtClean="0"/>
              <a:t>-ارزش </a:t>
            </a:r>
            <a:r>
              <a:rPr lang="fa-IR" sz="4800" dirty="0"/>
              <a:t>يابي </a:t>
            </a:r>
          </a:p>
        </p:txBody>
      </p:sp>
      <p:sp>
        <p:nvSpPr>
          <p:cNvPr id="2" name="Title 1"/>
          <p:cNvSpPr>
            <a:spLocks noGrp="1"/>
          </p:cNvSpPr>
          <p:nvPr>
            <p:ph type="title"/>
          </p:nvPr>
        </p:nvSpPr>
        <p:spPr>
          <a:blipFill>
            <a:blip r:embed="rId2"/>
            <a:tile tx="0" ty="0" sx="100000" sy="100000" flip="none" algn="tl"/>
          </a:blipFill>
        </p:spPr>
        <p:txBody>
          <a:bodyPr>
            <a:normAutofit/>
          </a:bodyPr>
          <a:lstStyle/>
          <a:p>
            <a:pPr algn="r"/>
            <a:r>
              <a:rPr lang="fa-IR" dirty="0" smtClean="0"/>
              <a:t>عناصراصلی  </a:t>
            </a:r>
            <a:r>
              <a:rPr lang="fa-IR" dirty="0"/>
              <a:t>تشكيل دهنده </a:t>
            </a:r>
            <a:r>
              <a:rPr lang="fa-IR" dirty="0" smtClean="0"/>
              <a:t>برنامه درسی</a:t>
            </a:r>
            <a:endParaRPr lang="fa-IR" dirty="0"/>
          </a:p>
        </p:txBody>
      </p:sp>
    </p:spTree>
    <p:extLst>
      <p:ext uri="{BB962C8B-B14F-4D97-AF65-F5344CB8AC3E}">
        <p14:creationId xmlns:p14="http://schemas.microsoft.com/office/powerpoint/2010/main" val="39525623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sz="4800" dirty="0"/>
              <a:t>عبارت از دانش سازمان يافته و اندوخته شده، اصطلاحات، اطلاعات، واقعيات، قوانين و اصول، روش ها، مفاهيم، تعميم ها، پديده ها و مسائل مربوط به يك ماده علمي است.</a:t>
            </a:r>
          </a:p>
        </p:txBody>
      </p:sp>
      <p:sp>
        <p:nvSpPr>
          <p:cNvPr id="2" name="Title 1"/>
          <p:cNvSpPr>
            <a:spLocks noGrp="1"/>
          </p:cNvSpPr>
          <p:nvPr>
            <p:ph type="title"/>
          </p:nvPr>
        </p:nvSpPr>
        <p:spP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txBody>
          <a:bodyPr/>
          <a:lstStyle/>
          <a:p>
            <a:pPr algn="ctr"/>
            <a:r>
              <a:rPr lang="fa-IR" dirty="0" smtClean="0"/>
              <a:t>تعریف محتوی</a:t>
            </a:r>
            <a:endParaRPr lang="fa-IR" dirty="0"/>
          </a:p>
        </p:txBody>
      </p:sp>
    </p:spTree>
    <p:extLst>
      <p:ext uri="{BB962C8B-B14F-4D97-AF65-F5344CB8AC3E}">
        <p14:creationId xmlns:p14="http://schemas.microsoft.com/office/powerpoint/2010/main" val="2249949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098578"/>
          </a:xfrm>
        </p:spPr>
        <p:txBody>
          <a:bodyPr>
            <a:normAutofit/>
          </a:bodyPr>
          <a:lstStyle/>
          <a:p>
            <a:r>
              <a:rPr lang="fa-IR" sz="6600" dirty="0" smtClean="0"/>
              <a:t>نظام آموزشی ایران کتاب محور است یا برنامه محور؟</a:t>
            </a:r>
            <a:endParaRPr lang="fa-IR" sz="6600" dirty="0"/>
          </a:p>
        </p:txBody>
      </p:sp>
    </p:spTree>
    <p:extLst>
      <p:ext uri="{BB962C8B-B14F-4D97-AF65-F5344CB8AC3E}">
        <p14:creationId xmlns:p14="http://schemas.microsoft.com/office/powerpoint/2010/main" val="182682278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33</TotalTime>
  <Words>635</Words>
  <Application>Microsoft Office PowerPoint</Application>
  <PresentationFormat>On-screen Show (4:3)</PresentationFormat>
  <Paragraphs>28</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Concourse</vt:lpstr>
      <vt:lpstr>جایگاه محتوا در نظام آموزشی</vt:lpstr>
      <vt:lpstr> تعریف برنامه‌ريزي</vt:lpstr>
      <vt:lpstr> تعریف برنامه ریزی آموزشی</vt:lpstr>
      <vt:lpstr> تعریف برنامه ریزی درسی</vt:lpstr>
      <vt:lpstr>وظیفه برنامه ریزی درسی</vt:lpstr>
      <vt:lpstr> اهمیت برنامه ریزی درسی</vt:lpstr>
      <vt:lpstr>عناصراصلی  تشكيل دهنده برنامه درسی</vt:lpstr>
      <vt:lpstr>تعریف محتوی</vt:lpstr>
      <vt:lpstr>نظام آموزشی ایران کتاب محور است یا برنامه محور؟</vt:lpstr>
      <vt:lpstr>PowerPoint Presentation</vt:lpstr>
      <vt:lpstr>اهمیت محتوا در فرایند آموزش</vt:lpstr>
      <vt:lpstr>PowerPoint Presentation</vt:lpstr>
      <vt:lpstr>موضوع هفته آینده</vt:lpstr>
    </vt:vector>
  </TitlesOfParts>
  <Company>Novin Pendar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جایگاه محتوا در نظام آموزشی</dc:title>
  <dc:creator>it</dc:creator>
  <cp:lastModifiedBy>it</cp:lastModifiedBy>
  <cp:revision>4</cp:revision>
  <dcterms:created xsi:type="dcterms:W3CDTF">2014-10-23T17:12:17Z</dcterms:created>
  <dcterms:modified xsi:type="dcterms:W3CDTF">2014-10-23T17:46:01Z</dcterms:modified>
</cp:coreProperties>
</file>